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notesMasterIdLst>
    <p:notesMasterId r:id="rId23"/>
  </p:notesMasterIdLst>
  <p:sldIdLst>
    <p:sldId id="256" r:id="rId2"/>
    <p:sldId id="257" r:id="rId3"/>
    <p:sldId id="261" r:id="rId4"/>
    <p:sldId id="258" r:id="rId5"/>
    <p:sldId id="259" r:id="rId6"/>
    <p:sldId id="260" r:id="rId7"/>
    <p:sldId id="271" r:id="rId8"/>
    <p:sldId id="263" r:id="rId9"/>
    <p:sldId id="262" r:id="rId10"/>
    <p:sldId id="264" r:id="rId11"/>
    <p:sldId id="265" r:id="rId12"/>
    <p:sldId id="266" r:id="rId13"/>
    <p:sldId id="267" r:id="rId14"/>
    <p:sldId id="270" r:id="rId15"/>
    <p:sldId id="277" r:id="rId16"/>
    <p:sldId id="272" r:id="rId17"/>
    <p:sldId id="268" r:id="rId18"/>
    <p:sldId id="273" r:id="rId19"/>
    <p:sldId id="274" r:id="rId20"/>
    <p:sldId id="275" r:id="rId21"/>
    <p:sldId id="276" r:id="rId22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5" autoAdjust="0"/>
    <p:restoredTop sz="68440" autoAdjust="0"/>
  </p:normalViewPr>
  <p:slideViewPr>
    <p:cSldViewPr snapToGrid="0">
      <p:cViewPr varScale="1">
        <p:scale>
          <a:sx n="61" d="100"/>
          <a:sy n="61" d="100"/>
        </p:scale>
        <p:origin x="1522" y="43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E982190-C9D6-4ED6-8E77-91FFB61E0C21}" type="datetimeFigureOut">
              <a:rPr lang="en-AU" smtClean="0"/>
              <a:t>30/10/2017</a:t>
            </a:fld>
            <a:endParaRPr lang="en-A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CB1A339-3E1E-410E-AFA0-988128739DDA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53891163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Bacteria, virus, protest, parasite and fungi</a:t>
            </a:r>
          </a:p>
          <a:p>
            <a:endParaRPr lang="en-AU" dirty="0" smtClean="0"/>
          </a:p>
          <a:p>
            <a:r>
              <a:rPr lang="en-AU" dirty="0" smtClean="0"/>
              <a:t>Air borne, vector borne, contact and vehicle</a:t>
            </a:r>
            <a:r>
              <a:rPr lang="en-AU" baseline="0" dirty="0" smtClean="0"/>
              <a:t> </a:t>
            </a:r>
          </a:p>
          <a:p>
            <a:endParaRPr lang="en-AU" baseline="0" dirty="0" smtClean="0"/>
          </a:p>
          <a:p>
            <a:r>
              <a:rPr lang="en-AU" baseline="0" dirty="0" smtClean="0"/>
              <a:t>Host cells have receptor proteins that are complementary to proteins on bacterial cells surface</a:t>
            </a:r>
          </a:p>
          <a:p>
            <a:endParaRPr lang="en-AU" baseline="0" dirty="0" smtClean="0"/>
          </a:p>
          <a:p>
            <a:r>
              <a:rPr lang="en-AU" baseline="0" dirty="0" smtClean="0"/>
              <a:t>Spleen, thymus, bone marrow and lymphatic system 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7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13333478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8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5321079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9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94206855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10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88622311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11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80303626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12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416744463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Glued in pictures that match the steps 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16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912893360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Glued in pictures that match the steps 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17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505795583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 smtClean="0"/>
              <a:t>Glued in pictures that match the steps </a:t>
            </a:r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CB1A339-3E1E-410E-AFA0-988128739DDA}" type="slidenum">
              <a:rPr lang="en-AU" smtClean="0"/>
              <a:t>18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0253896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6AD6EE87-EBD5-4F12-A48A-63ACA297AC8F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5D3794B-289A-4A80-97D7-111025398D45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61015F-7CC6-4D0A-9D87-873EA4C304CC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7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989320" y="2286000"/>
            <a:ext cx="475488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C6A301-0538-44EC-B09D-202E1042A48B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300" b="0" cap="none" baseline="0">
                <a:solidFill>
                  <a:schemeClr val="accent1"/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990888" y="2179636"/>
            <a:ext cx="4754880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300" b="0" kern="1200" cap="none" baseline="0" dirty="0">
                <a:solidFill>
                  <a:schemeClr val="accent1"/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990888" y="2967788"/>
            <a:ext cx="4754880" cy="3341572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89574A-8875-45EF-8EA2-3CAA0F7ABC4C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EF4D4C-5367-4C26-9E2B-D8088D7FCA81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E91E96-98B0-4413-9547-46F3504108EF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C68B11-C5A8-448C-8CE9-B1A273C79CFC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7616CA0-919D-4A49-9C8A-62FDFB3A5183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67E5644-1E61-4311-A31E-84CB9C7AA8A9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CD73815-2707-4475-8F1A-B873CB631BB4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A4AFB99-0EAB-4182-AFF8-E214C82A68F6}" type="datetimeFigureOut">
              <a:rPr lang="en-US" dirty="0"/>
              <a:t>10/30/2017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dirty="0"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9720072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9720073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90298CD5-6C1E-4009-B41F-6DF62E31D3BE}" type="datetimeFigureOut">
              <a:rPr lang="en-US" dirty="0"/>
              <a:pPr/>
              <a:t>10/30/2017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4FAB73BC-B049-4115-A692-8D63A059BFB8}" type="slidenum">
              <a:rPr lang="en-US" dirty="0"/>
              <a:pPr/>
              <a:t>‹#›</a:t>
            </a:fld>
            <a:endParaRPr lang="en-US" dirty="0"/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60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kern="1200" cap="all" spc="100" baseline="0">
          <a:solidFill>
            <a:schemeClr val="tx1">
              <a:lumMod val="95000"/>
              <a:lumOff val="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AU" dirty="0" smtClean="0"/>
              <a:t>The immune System</a:t>
            </a:r>
            <a:endParaRPr lang="en-AU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AU" dirty="0" smtClean="0"/>
              <a:t>Miss Gill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60104863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Key Ideas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Describe the function of the various physical barriers that exist to prevent the entry of pathogens </a:t>
            </a:r>
          </a:p>
          <a:p>
            <a:r>
              <a:rPr lang="en-AU" dirty="0" smtClean="0"/>
              <a:t>Identify and describe the organs in the immune system</a:t>
            </a:r>
          </a:p>
          <a:p>
            <a:r>
              <a:rPr lang="en-AU" dirty="0" smtClean="0"/>
              <a:t>Describe and compare antigen and antibody </a:t>
            </a:r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68451925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What do you know?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236980707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immune system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9" y="1760597"/>
            <a:ext cx="4425340" cy="4548763"/>
          </a:xfrm>
        </p:spPr>
        <p:txBody>
          <a:bodyPr/>
          <a:lstStyle/>
          <a:p>
            <a:r>
              <a:rPr lang="en-AU" dirty="0" smtClean="0"/>
              <a:t>Humans have specialised functions to defend against infectious disease</a:t>
            </a:r>
          </a:p>
          <a:p>
            <a:endParaRPr lang="en-AU" dirty="0"/>
          </a:p>
          <a:p>
            <a:r>
              <a:rPr lang="en-AU" dirty="0" smtClean="0"/>
              <a:t>The immune system is a groups of specialised molecules, cells, tissues and organs that defend again pathogens and other foreign material</a:t>
            </a:r>
          </a:p>
          <a:p>
            <a:endParaRPr lang="en-AU" dirty="0"/>
          </a:p>
          <a:p>
            <a:r>
              <a:rPr lang="en-AU" dirty="0" smtClean="0"/>
              <a:t>There are 4 structural components of the immune system: </a:t>
            </a:r>
          </a:p>
          <a:p>
            <a:endParaRPr lang="en-AU" dirty="0"/>
          </a:p>
          <a:p>
            <a:endParaRPr lang="en-AU" dirty="0" smtClean="0"/>
          </a:p>
          <a:p>
            <a:endParaRPr lang="en-AU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49469" y="1335024"/>
            <a:ext cx="6848475" cy="43719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10560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AU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040636743"/>
              </p:ext>
            </p:extLst>
          </p:nvPr>
        </p:nvGraphicFramePr>
        <p:xfrm>
          <a:off x="1023938" y="1440611"/>
          <a:ext cx="9720262" cy="44805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702673"/>
                <a:gridCol w="7017589"/>
              </a:tblGrid>
              <a:tr h="370840"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Component </a:t>
                      </a:r>
                      <a:endParaRPr lang="en-AU" sz="2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Function</a:t>
                      </a:r>
                      <a:endParaRPr lang="en-AU" sz="2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Thymus</a:t>
                      </a:r>
                      <a:r>
                        <a:rPr lang="en-AU" sz="2200" baseline="0" dirty="0" smtClean="0"/>
                        <a:t> </a:t>
                      </a:r>
                      <a:endParaRPr lang="en-AU" sz="2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An</a:t>
                      </a:r>
                      <a:r>
                        <a:rPr lang="en-AU" sz="2200" baseline="0" dirty="0" smtClean="0"/>
                        <a:t> organ located in front of the heart</a:t>
                      </a:r>
                    </a:p>
                    <a:p>
                      <a:r>
                        <a:rPr lang="en-AU" sz="2200" baseline="0" dirty="0" smtClean="0"/>
                        <a:t>Responsible for producing white blood cells call t-lymphocytes </a:t>
                      </a:r>
                      <a:endParaRPr lang="en-AU" sz="2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Spleen</a:t>
                      </a:r>
                      <a:endParaRPr lang="en-AU" sz="2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Oval organ</a:t>
                      </a:r>
                      <a:r>
                        <a:rPr lang="en-AU" sz="2200" baseline="0" dirty="0" smtClean="0"/>
                        <a:t> locate on the left side of upper abdomen</a:t>
                      </a:r>
                    </a:p>
                    <a:p>
                      <a:r>
                        <a:rPr lang="en-AU" sz="2200" baseline="0" dirty="0" smtClean="0"/>
                        <a:t>Some antibodies are produce here</a:t>
                      </a:r>
                      <a:endParaRPr lang="en-AU" sz="2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Bone Marrow</a:t>
                      </a:r>
                      <a:endParaRPr lang="en-AU" sz="2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Located in the centre</a:t>
                      </a:r>
                      <a:r>
                        <a:rPr lang="en-AU" sz="2200" baseline="0" dirty="0" smtClean="0"/>
                        <a:t> of bones</a:t>
                      </a:r>
                    </a:p>
                    <a:p>
                      <a:r>
                        <a:rPr lang="en-AU" sz="2200" baseline="0" dirty="0" smtClean="0"/>
                        <a:t>Red blood cells, white blood cells and platelets are produced here</a:t>
                      </a:r>
                      <a:endParaRPr lang="en-AU" sz="2200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The lymphatic system</a:t>
                      </a:r>
                      <a:r>
                        <a:rPr lang="en-AU" sz="2200" baseline="0" dirty="0" smtClean="0"/>
                        <a:t> </a:t>
                      </a:r>
                      <a:endParaRPr lang="en-AU" sz="2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sz="2200" dirty="0" smtClean="0"/>
                        <a:t>Consists of a network of small vessels that carry a fluid called lymph. Lymph consists of white blood</a:t>
                      </a:r>
                      <a:r>
                        <a:rPr lang="en-AU" sz="2200" baseline="0" dirty="0" smtClean="0"/>
                        <a:t> cells called lymphocytes </a:t>
                      </a:r>
                      <a:endParaRPr lang="en-AU" sz="22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0915713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Types of immune responses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1811547"/>
            <a:ext cx="9720073" cy="4497813"/>
          </a:xfrm>
        </p:spPr>
        <p:txBody>
          <a:bodyPr/>
          <a:lstStyle/>
          <a:p>
            <a:r>
              <a:rPr lang="en-AU" dirty="0" smtClean="0"/>
              <a:t>An organisms that tries the enter the body will face 2 levels of resistance</a:t>
            </a:r>
          </a:p>
          <a:p>
            <a:endParaRPr lang="en-AU" dirty="0" smtClean="0"/>
          </a:p>
          <a:p>
            <a:pPr lvl="1"/>
            <a:r>
              <a:rPr lang="en-AU" sz="2200" dirty="0" smtClean="0"/>
              <a:t>Non-specific: innate immune response </a:t>
            </a:r>
          </a:p>
          <a:p>
            <a:pPr lvl="2"/>
            <a:r>
              <a:rPr lang="en-AU" sz="2200" dirty="0" smtClean="0"/>
              <a:t>Consists of barriers that offer resistance to all pathogens </a:t>
            </a:r>
          </a:p>
          <a:p>
            <a:pPr lvl="2"/>
            <a:r>
              <a:rPr lang="en-AU" sz="2200" dirty="0" smtClean="0"/>
              <a:t>It is the first line of defence against infection </a:t>
            </a:r>
          </a:p>
          <a:p>
            <a:pPr lvl="2"/>
            <a:r>
              <a:rPr lang="en-AU" sz="2200" dirty="0" smtClean="0"/>
              <a:t>It occurs in the same way every time the body recognises foreign materials </a:t>
            </a:r>
          </a:p>
          <a:p>
            <a:pPr marL="310896" lvl="2" indent="0">
              <a:buNone/>
            </a:pPr>
            <a:endParaRPr lang="en-AU" sz="2200" dirty="0" smtClean="0"/>
          </a:p>
          <a:p>
            <a:pPr lvl="1"/>
            <a:r>
              <a:rPr lang="en-AU" sz="2200" dirty="0" smtClean="0"/>
              <a:t>Specific: acquired immune response </a:t>
            </a:r>
          </a:p>
          <a:p>
            <a:pPr lvl="2"/>
            <a:r>
              <a:rPr lang="en-AU" sz="2200" dirty="0" smtClean="0"/>
              <a:t>Provides resistance to a specific foreign agent </a:t>
            </a:r>
          </a:p>
          <a:p>
            <a:pPr lvl="2"/>
            <a:r>
              <a:rPr lang="en-AU" sz="2200" dirty="0" smtClean="0"/>
              <a:t>Creates a memory of invading pathogens after first encounter</a:t>
            </a:r>
          </a:p>
          <a:p>
            <a:pPr lvl="2"/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33075400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Quick review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What are the different types of pathogens?</a:t>
            </a:r>
          </a:p>
          <a:p>
            <a:endParaRPr lang="en-AU" dirty="0"/>
          </a:p>
          <a:p>
            <a:r>
              <a:rPr lang="en-AU" dirty="0" smtClean="0"/>
              <a:t>What are the 4 modes of transmission? </a:t>
            </a:r>
          </a:p>
          <a:p>
            <a:endParaRPr lang="en-AU" dirty="0"/>
          </a:p>
          <a:p>
            <a:r>
              <a:rPr lang="en-AU" dirty="0" smtClean="0"/>
              <a:t>How do host cells recognise bacteria? </a:t>
            </a:r>
          </a:p>
          <a:p>
            <a:endParaRPr lang="en-AU" dirty="0"/>
          </a:p>
          <a:p>
            <a:r>
              <a:rPr lang="en-AU" dirty="0" smtClean="0"/>
              <a:t>What are the parts of the immune system? </a:t>
            </a:r>
          </a:p>
        </p:txBody>
      </p:sp>
    </p:spTree>
    <p:extLst>
      <p:ext uri="{BB962C8B-B14F-4D97-AF65-F5344CB8AC3E}">
        <p14:creationId xmlns:p14="http://schemas.microsoft.com/office/powerpoint/2010/main" val="19111746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Physical barriers – non-specific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286000"/>
            <a:ext cx="7656409" cy="4023360"/>
          </a:xfrm>
        </p:spPr>
        <p:txBody>
          <a:bodyPr/>
          <a:lstStyle/>
          <a:p>
            <a:r>
              <a:rPr lang="en-AU" b="1" dirty="0" smtClean="0"/>
              <a:t>Skin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AU" dirty="0" smtClean="0"/>
              <a:t>The skin consists of closely packed cells that provide a barrier to the entrance of microorganisms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AU" dirty="0" smtClean="0"/>
              <a:t>Large numbers of large bacteria live on our skin which help in prevents colonisation of invading pathogens 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AU" dirty="0" smtClean="0"/>
              <a:t>Sweat glands secrete compounds that lower the pH of the skin preventing growth of pathogens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en-AU" dirty="0" smtClean="0"/>
              <a:t>Sweat contains enzymes that break down the cell wall of bacteria </a:t>
            </a:r>
          </a:p>
          <a:p>
            <a:pPr>
              <a:buFont typeface="Wingdings" panose="05000000000000000000" pitchFamily="2" charset="2"/>
              <a:buChar char="§"/>
            </a:pPr>
            <a:endParaRPr lang="en-AU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73693" y="721114"/>
            <a:ext cx="2943225" cy="5743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1060863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Physical barriers – non-specific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b="1" dirty="0" smtClean="0"/>
              <a:t>Eyes </a:t>
            </a:r>
          </a:p>
          <a:p>
            <a:pPr>
              <a:lnSpc>
                <a:spcPct val="150000"/>
              </a:lnSpc>
            </a:pPr>
            <a:r>
              <a:rPr lang="en-AU" dirty="0" smtClean="0"/>
              <a:t>Glands that produce tears</a:t>
            </a:r>
          </a:p>
          <a:p>
            <a:pPr marL="128016" lvl="1" indent="0">
              <a:lnSpc>
                <a:spcPct val="150000"/>
              </a:lnSpc>
              <a:buNone/>
            </a:pPr>
            <a:r>
              <a:rPr lang="en-AU" sz="2200" dirty="0"/>
              <a:t>Blinking spread the tears over the surface of the eye </a:t>
            </a:r>
          </a:p>
          <a:p>
            <a:pPr marL="128016" lvl="1" indent="0">
              <a:lnSpc>
                <a:spcPct val="150000"/>
              </a:lnSpc>
              <a:buNone/>
            </a:pPr>
            <a:r>
              <a:rPr lang="en-AU" sz="2200" dirty="0" smtClean="0"/>
              <a:t>Tears removes microorganisms from the surface of the eye </a:t>
            </a:r>
          </a:p>
          <a:p>
            <a:pPr marL="128016" lvl="1" indent="0">
              <a:lnSpc>
                <a:spcPct val="150000"/>
              </a:lnSpc>
              <a:buNone/>
            </a:pPr>
            <a:r>
              <a:rPr lang="en-AU" sz="2200" dirty="0" smtClean="0"/>
              <a:t>Tears contains enzymes that break down the cell wall of bacteria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73693" y="721114"/>
            <a:ext cx="2943225" cy="5743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96407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Physical barriers – non-specific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286000"/>
            <a:ext cx="7493571" cy="4023360"/>
          </a:xfrm>
        </p:spPr>
        <p:txBody>
          <a:bodyPr/>
          <a:lstStyle/>
          <a:p>
            <a:r>
              <a:rPr lang="en-AU" b="1" dirty="0" smtClean="0"/>
              <a:t>Blood</a:t>
            </a:r>
          </a:p>
          <a:p>
            <a:r>
              <a:rPr lang="en-AU" dirty="0" smtClean="0"/>
              <a:t>Pathogens can enter the body through cuts in the skin</a:t>
            </a:r>
          </a:p>
          <a:p>
            <a:r>
              <a:rPr lang="en-AU" dirty="0" smtClean="0"/>
              <a:t>Blood consists of platelets that block and seal the wound preventing pathogens from entering 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73693" y="721114"/>
            <a:ext cx="2943225" cy="5743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251022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Physical barriers – non-specific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286000"/>
            <a:ext cx="7481045" cy="4023360"/>
          </a:xfrm>
        </p:spPr>
        <p:txBody>
          <a:bodyPr/>
          <a:lstStyle/>
          <a:p>
            <a:r>
              <a:rPr lang="en-AU" sz="2200" b="1" dirty="0" smtClean="0"/>
              <a:t>Respiratory system </a:t>
            </a:r>
          </a:p>
          <a:p>
            <a:r>
              <a:rPr lang="en-AU" dirty="0" smtClean="0"/>
              <a:t>Nose, trachea and bronchi are lined with mucus which traps pathogens and exposes them to harmful enzymes and acids </a:t>
            </a:r>
          </a:p>
          <a:p>
            <a:r>
              <a:rPr lang="en-AU" dirty="0" smtClean="0"/>
              <a:t>Hair like structure line the surface of the respiratory tract that sweep out mucus and pathogens before they enter the lungs</a:t>
            </a:r>
          </a:p>
          <a:p>
            <a:endParaRPr lang="en-AU" sz="2200" dirty="0"/>
          </a:p>
          <a:p>
            <a:r>
              <a:rPr lang="en-AU" dirty="0" smtClean="0"/>
              <a:t>Pathogens that are trapped in mucus are moved to the mouth my coughing and forced out or swallowed</a:t>
            </a:r>
            <a:endParaRPr lang="en-AU" sz="2200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73693" y="721114"/>
            <a:ext cx="2943225" cy="5743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1077457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Physical barriers – non-specific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9" y="2286000"/>
            <a:ext cx="7430940" cy="4023360"/>
          </a:xfrm>
        </p:spPr>
        <p:txBody>
          <a:bodyPr/>
          <a:lstStyle/>
          <a:p>
            <a:r>
              <a:rPr lang="en-AU" sz="2200" b="1" dirty="0" smtClean="0"/>
              <a:t>Digestive system </a:t>
            </a:r>
          </a:p>
          <a:p>
            <a:r>
              <a:rPr lang="en-AU" dirty="0" smtClean="0"/>
              <a:t>Saliva and stomach consists of enzymes that break down bacteria cells walls </a:t>
            </a:r>
          </a:p>
          <a:p>
            <a:r>
              <a:rPr lang="en-AU" dirty="0" smtClean="0"/>
              <a:t>the stomach is an acidic environment (low pH), killing pathogens </a:t>
            </a:r>
          </a:p>
          <a:p>
            <a:r>
              <a:rPr lang="en-AU" dirty="0" smtClean="0"/>
              <a:t>Intestines surface are covered with harmless bacteria that prevent colonisation by pathogens </a:t>
            </a:r>
          </a:p>
          <a:p>
            <a:endParaRPr lang="en-AU" sz="2200" dirty="0" smtClean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73693" y="721114"/>
            <a:ext cx="2943225" cy="57435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933449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system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084832"/>
            <a:ext cx="9720073" cy="4224528"/>
          </a:xfrm>
        </p:spPr>
        <p:txBody>
          <a:bodyPr/>
          <a:lstStyle/>
          <a:p>
            <a:pPr marL="0" indent="0">
              <a:buNone/>
            </a:pPr>
            <a:r>
              <a:rPr lang="en-AU" dirty="0" smtClean="0"/>
              <a:t>This is the second line of defence </a:t>
            </a:r>
          </a:p>
          <a:p>
            <a:pPr marL="0" indent="0">
              <a:buNone/>
            </a:pPr>
            <a:r>
              <a:rPr lang="en-AU" dirty="0" smtClean="0"/>
              <a:t>Non-specific response </a:t>
            </a:r>
          </a:p>
          <a:p>
            <a:pPr marL="0" indent="0">
              <a:buNone/>
            </a:pPr>
            <a:r>
              <a:rPr lang="en-AU" dirty="0"/>
              <a:t>R</a:t>
            </a:r>
            <a:r>
              <a:rPr lang="en-AU" dirty="0" smtClean="0"/>
              <a:t>equires many different types of white blood cells (leukocytes) </a:t>
            </a:r>
          </a:p>
          <a:p>
            <a:pPr marL="0" indent="0">
              <a:buNone/>
            </a:pPr>
            <a:r>
              <a:rPr lang="en-AU" dirty="0" smtClean="0"/>
              <a:t>Parts of innate immune response:</a:t>
            </a:r>
            <a:endParaRPr lang="en-AU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43411406"/>
              </p:ext>
            </p:extLst>
          </p:nvPr>
        </p:nvGraphicFramePr>
        <p:xfrm>
          <a:off x="1881688" y="4070959"/>
          <a:ext cx="8201764" cy="2385006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677786"/>
                <a:gridCol w="5523978"/>
              </a:tblGrid>
              <a:tr h="412344">
                <a:tc>
                  <a:txBody>
                    <a:bodyPr/>
                    <a:lstStyle/>
                    <a:p>
                      <a:r>
                        <a:rPr lang="en-AU" dirty="0" smtClean="0"/>
                        <a:t>Leukocytes</a:t>
                      </a:r>
                      <a:r>
                        <a:rPr lang="en-AU" baseline="0" dirty="0" smtClean="0"/>
                        <a:t>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Function</a:t>
                      </a:r>
                      <a:endParaRPr lang="en-AU" dirty="0"/>
                    </a:p>
                  </a:txBody>
                  <a:tcPr/>
                </a:tc>
              </a:tr>
              <a:tr h="827733">
                <a:tc>
                  <a:txBody>
                    <a:bodyPr/>
                    <a:lstStyle/>
                    <a:p>
                      <a:r>
                        <a:rPr lang="en-AU" dirty="0" smtClean="0"/>
                        <a:t>Phagocyte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Recognise,</a:t>
                      </a:r>
                      <a:r>
                        <a:rPr lang="en-AU" baseline="0" dirty="0" smtClean="0"/>
                        <a:t> ingest and kill microbes by a process called phagocytosis</a:t>
                      </a:r>
                      <a:endParaRPr lang="en-AU" dirty="0"/>
                    </a:p>
                  </a:txBody>
                  <a:tcPr/>
                </a:tc>
              </a:tr>
              <a:tr h="419999">
                <a:tc>
                  <a:txBody>
                    <a:bodyPr/>
                    <a:lstStyle/>
                    <a:p>
                      <a:r>
                        <a:rPr lang="en-AU" dirty="0" smtClean="0"/>
                        <a:t>Cytotoxic cells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Recognise and kill infected cells </a:t>
                      </a:r>
                      <a:endParaRPr lang="en-AU" dirty="0"/>
                    </a:p>
                  </a:txBody>
                  <a:tcPr/>
                </a:tc>
              </a:tr>
              <a:tr h="724930">
                <a:tc>
                  <a:txBody>
                    <a:bodyPr/>
                    <a:lstStyle/>
                    <a:p>
                      <a:r>
                        <a:rPr lang="en-AU" dirty="0" smtClean="0"/>
                        <a:t>Inflammatory cells </a:t>
                      </a:r>
                      <a:endParaRPr lang="en-AU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AU" dirty="0" smtClean="0"/>
                        <a:t>Release chemical messengers that recruit leukocytes to the site</a:t>
                      </a:r>
                      <a:r>
                        <a:rPr lang="en-AU" baseline="0" dirty="0" smtClean="0"/>
                        <a:t> of infection </a:t>
                      </a:r>
                      <a:endParaRPr lang="en-AU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0533223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Phagocytosis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AU" dirty="0" smtClean="0"/>
              <a:t>A simular process to endocytosis and exocytosis </a:t>
            </a:r>
          </a:p>
          <a:p>
            <a:endParaRPr lang="en-AU" dirty="0"/>
          </a:p>
          <a:p>
            <a:r>
              <a:rPr lang="en-AU" dirty="0" smtClean="0"/>
              <a:t>6 clear steps: </a:t>
            </a:r>
          </a:p>
          <a:p>
            <a:pPr lvl="1"/>
            <a:r>
              <a:rPr lang="en-AU" sz="2000" dirty="0" smtClean="0"/>
              <a:t>The phagocyte recognises the pathogen </a:t>
            </a:r>
          </a:p>
          <a:p>
            <a:pPr lvl="1"/>
            <a:r>
              <a:rPr lang="en-AU" sz="2000" dirty="0" smtClean="0"/>
              <a:t>The membrane of the phagocyte fuses with the membrane of the pathogen </a:t>
            </a:r>
          </a:p>
          <a:p>
            <a:pPr lvl="1"/>
            <a:r>
              <a:rPr lang="en-AU" sz="2000" dirty="0" smtClean="0"/>
              <a:t>The pathogen is trapped in a membrane enclosed vesicle called a phagosome </a:t>
            </a:r>
          </a:p>
          <a:p>
            <a:pPr lvl="1"/>
            <a:r>
              <a:rPr lang="en-AU" sz="2000" dirty="0" smtClean="0"/>
              <a:t>Lysosomes in the cells destroy the pathogen with acids and enzymes </a:t>
            </a:r>
          </a:p>
          <a:p>
            <a:pPr lvl="1"/>
            <a:r>
              <a:rPr lang="en-AU" sz="2000" dirty="0" smtClean="0"/>
              <a:t>The phagocyte absorbs any useful material and then release the waste into extracellular space </a:t>
            </a:r>
          </a:p>
          <a:p>
            <a:pPr lvl="1"/>
            <a:endParaRPr lang="en-AU" dirty="0"/>
          </a:p>
        </p:txBody>
      </p:sp>
    </p:spTree>
    <p:extLst>
      <p:ext uri="{BB962C8B-B14F-4D97-AF65-F5344CB8AC3E}">
        <p14:creationId xmlns:p14="http://schemas.microsoft.com/office/powerpoint/2010/main" val="2657356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Phagocytosis </a:t>
            </a:r>
            <a:endParaRPr lang="en-AU" dirty="0"/>
          </a:p>
        </p:txBody>
      </p:sp>
      <p:pic>
        <p:nvPicPr>
          <p:cNvPr id="4" name="Content Placeholder 3"/>
          <p:cNvPicPr>
            <a:picLocks noGrp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54684" y="1753644"/>
            <a:ext cx="7478039" cy="423379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7618082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response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7" y="2366439"/>
            <a:ext cx="9720073" cy="3942920"/>
          </a:xfrm>
        </p:spPr>
        <p:txBody>
          <a:bodyPr>
            <a:normAutofit/>
          </a:bodyPr>
          <a:lstStyle/>
          <a:p>
            <a:r>
              <a:rPr lang="en-AU" dirty="0" smtClean="0"/>
              <a:t>A cut is made in the skin  			Pathogens enter the body</a:t>
            </a:r>
            <a:endParaRPr lang="en-AU" sz="2200" dirty="0"/>
          </a:p>
          <a:p>
            <a:pPr marL="128016" lvl="1" indent="0">
              <a:buNone/>
            </a:pPr>
            <a:endParaRPr lang="en-AU" dirty="0"/>
          </a:p>
        </p:txBody>
      </p:sp>
      <p:pic>
        <p:nvPicPr>
          <p:cNvPr id="4" name="Picture 3"/>
          <p:cNvPicPr/>
          <p:nvPr/>
        </p:nvPicPr>
        <p:blipFill>
          <a:blip r:embed="rId3"/>
          <a:stretch>
            <a:fillRect/>
          </a:stretch>
        </p:blipFill>
        <p:spPr>
          <a:xfrm>
            <a:off x="1024128" y="3143054"/>
            <a:ext cx="3086622" cy="2593867"/>
          </a:xfrm>
          <a:prstGeom prst="rect">
            <a:avLst/>
          </a:prstGeom>
        </p:spPr>
      </p:pic>
      <p:pic>
        <p:nvPicPr>
          <p:cNvPr id="5" name="Picture 4"/>
          <p:cNvPicPr/>
          <p:nvPr/>
        </p:nvPicPr>
        <p:blipFill>
          <a:blip r:embed="rId4"/>
          <a:stretch>
            <a:fillRect/>
          </a:stretch>
        </p:blipFill>
        <p:spPr>
          <a:xfrm>
            <a:off x="6621048" y="3174577"/>
            <a:ext cx="2811049" cy="232664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085398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response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9" y="1916482"/>
            <a:ext cx="6678008" cy="4392878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AU" dirty="0" smtClean="0"/>
              <a:t>Chemical messengers are released by damaged cells and inflammatory cells </a:t>
            </a:r>
          </a:p>
          <a:p>
            <a:pPr marL="0" indent="0">
              <a:buNone/>
            </a:pPr>
            <a:r>
              <a:rPr lang="en-AU" dirty="0" smtClean="0"/>
              <a:t>This causes: </a:t>
            </a:r>
          </a:p>
          <a:p>
            <a:pPr lvl="1"/>
            <a:r>
              <a:rPr lang="en-AU" sz="2200" dirty="0" smtClean="0"/>
              <a:t>Increased blood flow to the area</a:t>
            </a:r>
          </a:p>
          <a:p>
            <a:pPr lvl="1"/>
            <a:r>
              <a:rPr lang="en-AU" sz="2200" dirty="0" smtClean="0"/>
              <a:t>Increase the permeability of the blood to cells and large molecules </a:t>
            </a:r>
          </a:p>
          <a:p>
            <a:pPr lvl="1"/>
            <a:r>
              <a:rPr lang="en-AU" sz="2200" dirty="0" smtClean="0"/>
              <a:t>Signal phagocytes and cytotoxic cells to the site of infection </a:t>
            </a:r>
          </a:p>
          <a:p>
            <a:pPr lvl="1"/>
            <a:r>
              <a:rPr lang="en-AU" sz="2200" dirty="0" smtClean="0"/>
              <a:t>Increases body temperature to increase rate of phagocytosis and decrease growth rate of viruses and bacteria </a:t>
            </a:r>
            <a:endParaRPr lang="en-AU" sz="2200" dirty="0"/>
          </a:p>
        </p:txBody>
      </p:sp>
      <p:pic>
        <p:nvPicPr>
          <p:cNvPr id="4" name="Picture 3"/>
          <p:cNvPicPr/>
          <p:nvPr/>
        </p:nvPicPr>
        <p:blipFill>
          <a:blip r:embed="rId3"/>
          <a:stretch>
            <a:fillRect/>
          </a:stretch>
        </p:blipFill>
        <p:spPr>
          <a:xfrm>
            <a:off x="7702136" y="2173005"/>
            <a:ext cx="3796757" cy="29626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99222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response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43793" y="2549798"/>
            <a:ext cx="6678008" cy="359121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AU" dirty="0" smtClean="0"/>
              <a:t>As a result of the blood vessel becoming permeable, blood fills the site of infection </a:t>
            </a:r>
          </a:p>
          <a:p>
            <a:pPr marL="0" indent="0">
              <a:buNone/>
            </a:pPr>
            <a:endParaRPr lang="en-AU" dirty="0" smtClean="0"/>
          </a:p>
          <a:p>
            <a:pPr marL="0" indent="0">
              <a:buNone/>
            </a:pPr>
            <a:r>
              <a:rPr lang="en-AU" dirty="0" smtClean="0"/>
              <a:t>This results in visible inflammation; swelling and redness </a:t>
            </a:r>
          </a:p>
        </p:txBody>
      </p:sp>
      <p:pic>
        <p:nvPicPr>
          <p:cNvPr id="5" name="Picture 4"/>
          <p:cNvPicPr/>
          <p:nvPr/>
        </p:nvPicPr>
        <p:blipFill>
          <a:blip r:embed="rId3"/>
          <a:stretch>
            <a:fillRect/>
          </a:stretch>
        </p:blipFill>
        <p:spPr>
          <a:xfrm>
            <a:off x="7421801" y="2432411"/>
            <a:ext cx="3839097" cy="33610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12670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response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9" y="2286000"/>
            <a:ext cx="6416332" cy="4023360"/>
          </a:xfrm>
        </p:spPr>
        <p:txBody>
          <a:bodyPr/>
          <a:lstStyle/>
          <a:p>
            <a:r>
              <a:rPr lang="en-AU" dirty="0" smtClean="0"/>
              <a:t>Leukocytes begin to arrive at the site of infections </a:t>
            </a:r>
          </a:p>
          <a:p>
            <a:endParaRPr lang="en-AU" dirty="0"/>
          </a:p>
          <a:p>
            <a:r>
              <a:rPr lang="en-AU" dirty="0" smtClean="0"/>
              <a:t>Phagocytes </a:t>
            </a:r>
            <a:r>
              <a:rPr lang="en-AU" dirty="0"/>
              <a:t>respond to chemical messengers and arrive at the damaged or infected </a:t>
            </a:r>
            <a:r>
              <a:rPr lang="en-AU" dirty="0" smtClean="0"/>
              <a:t>site</a:t>
            </a:r>
            <a:endParaRPr lang="en-AU" dirty="0"/>
          </a:p>
        </p:txBody>
      </p:sp>
      <p:pic>
        <p:nvPicPr>
          <p:cNvPr id="4" name="Picture 3"/>
          <p:cNvPicPr/>
          <p:nvPr/>
        </p:nvPicPr>
        <p:blipFill>
          <a:blip r:embed="rId2"/>
          <a:stretch>
            <a:fillRect/>
          </a:stretch>
        </p:blipFill>
        <p:spPr>
          <a:xfrm>
            <a:off x="7646552" y="2560822"/>
            <a:ext cx="3576769" cy="31635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8064999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response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9" y="2981194"/>
            <a:ext cx="6416332" cy="3328165"/>
          </a:xfrm>
        </p:spPr>
        <p:txBody>
          <a:bodyPr/>
          <a:lstStyle/>
          <a:p>
            <a:r>
              <a:rPr lang="en-AU" dirty="0"/>
              <a:t>Phagocytes complete a process called phagocytosis of the pathogen </a:t>
            </a:r>
          </a:p>
          <a:p>
            <a:r>
              <a:rPr lang="en-AU" dirty="0"/>
              <a:t>Cytotoxic cells recognise host cells that are infected and kill them</a:t>
            </a:r>
          </a:p>
          <a:p>
            <a:endParaRPr lang="en-AU" dirty="0"/>
          </a:p>
        </p:txBody>
      </p:sp>
      <p:pic>
        <p:nvPicPr>
          <p:cNvPr id="5" name="Picture 4"/>
          <p:cNvPicPr/>
          <p:nvPr/>
        </p:nvPicPr>
        <p:blipFill>
          <a:blip r:embed="rId2"/>
          <a:stretch>
            <a:fillRect/>
          </a:stretch>
        </p:blipFill>
        <p:spPr>
          <a:xfrm>
            <a:off x="7728949" y="2477869"/>
            <a:ext cx="3744891" cy="29333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380792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AU" dirty="0" smtClean="0"/>
              <a:t>The innate immune response </a:t>
            </a:r>
            <a:endParaRPr lang="en-AU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9" y="2455100"/>
            <a:ext cx="6416332" cy="3854259"/>
          </a:xfrm>
        </p:spPr>
        <p:txBody>
          <a:bodyPr/>
          <a:lstStyle/>
          <a:p>
            <a:r>
              <a:rPr lang="en-AU" dirty="0"/>
              <a:t>The excess blood and waste material is absorbed by the lymph </a:t>
            </a:r>
            <a:endParaRPr lang="en-AU" dirty="0" smtClean="0"/>
          </a:p>
          <a:p>
            <a:endParaRPr lang="en-AU" dirty="0"/>
          </a:p>
          <a:p>
            <a:r>
              <a:rPr lang="en-AU" dirty="0"/>
              <a:t>Swelling reduces over time and the wound heals </a:t>
            </a:r>
          </a:p>
          <a:p>
            <a:endParaRPr lang="en-AU" dirty="0"/>
          </a:p>
        </p:txBody>
      </p:sp>
      <p:pic>
        <p:nvPicPr>
          <p:cNvPr id="5" name="Picture 4"/>
          <p:cNvPicPr/>
          <p:nvPr/>
        </p:nvPicPr>
        <p:blipFill>
          <a:blip r:embed="rId2"/>
          <a:stretch>
            <a:fillRect/>
          </a:stretch>
        </p:blipFill>
        <p:spPr>
          <a:xfrm>
            <a:off x="8269526" y="1482116"/>
            <a:ext cx="2765904" cy="2588843"/>
          </a:xfrm>
          <a:prstGeom prst="rect">
            <a:avLst/>
          </a:prstGeom>
        </p:spPr>
      </p:pic>
      <p:pic>
        <p:nvPicPr>
          <p:cNvPr id="6" name="Picture 5"/>
          <p:cNvPicPr/>
          <p:nvPr/>
        </p:nvPicPr>
        <p:blipFill>
          <a:blip r:embed="rId3"/>
          <a:stretch>
            <a:fillRect/>
          </a:stretch>
        </p:blipFill>
        <p:spPr>
          <a:xfrm>
            <a:off x="8641164" y="4070959"/>
            <a:ext cx="2022628" cy="20098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91574019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 panose="020B06060201040202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ntegral" id="{3577F8C9-A904-41D8-97D2-FD898F53F20E}" vid="{682D6EBE-8D36-4FF2-9DB3-F3D8D7B6715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TotalTime>7122</TotalTime>
  <Words>891</Words>
  <Application>Microsoft Office PowerPoint</Application>
  <PresentationFormat>Widescreen</PresentationFormat>
  <Paragraphs>139</Paragraphs>
  <Slides>21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7" baseType="lpstr">
      <vt:lpstr>Calibri</vt:lpstr>
      <vt:lpstr>Tw Cen MT</vt:lpstr>
      <vt:lpstr>Tw Cen MT Condensed</vt:lpstr>
      <vt:lpstr>Wingdings</vt:lpstr>
      <vt:lpstr>Wingdings 3</vt:lpstr>
      <vt:lpstr>Integral</vt:lpstr>
      <vt:lpstr>The immune System</vt:lpstr>
      <vt:lpstr>Key Ideas</vt:lpstr>
      <vt:lpstr>What do you know?</vt:lpstr>
      <vt:lpstr>The immune system</vt:lpstr>
      <vt:lpstr>PowerPoint Presentation</vt:lpstr>
      <vt:lpstr>Types of immune responses</vt:lpstr>
      <vt:lpstr>Quick review</vt:lpstr>
      <vt:lpstr>Physical barriers – non-specific </vt:lpstr>
      <vt:lpstr>Physical barriers – non-specific </vt:lpstr>
      <vt:lpstr>Physical barriers – non-specific </vt:lpstr>
      <vt:lpstr>Physical barriers – non-specific </vt:lpstr>
      <vt:lpstr>Physical barriers – non-specific </vt:lpstr>
      <vt:lpstr>The innate immune system</vt:lpstr>
      <vt:lpstr>Phagocytosis </vt:lpstr>
      <vt:lpstr>Phagocytosis </vt:lpstr>
      <vt:lpstr>The innate immune response </vt:lpstr>
      <vt:lpstr>The innate immune response </vt:lpstr>
      <vt:lpstr>The innate immune response </vt:lpstr>
      <vt:lpstr>The innate immune response </vt:lpstr>
      <vt:lpstr>The innate immune response </vt:lpstr>
      <vt:lpstr>The innate immune response </vt:lpstr>
    </vt:vector>
  </TitlesOfParts>
  <Company>Department of Education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immune System</dc:title>
  <dc:creator>Stephanie Gill</dc:creator>
  <cp:lastModifiedBy>Stephanie Gill</cp:lastModifiedBy>
  <cp:revision>26</cp:revision>
  <dcterms:created xsi:type="dcterms:W3CDTF">2017-10-15T21:11:58Z</dcterms:created>
  <dcterms:modified xsi:type="dcterms:W3CDTF">2017-11-01T07:17:31Z</dcterms:modified>
</cp:coreProperties>
</file>