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950" r:id="rId1"/>
  </p:sldMasterIdLst>
  <p:notesMasterIdLst>
    <p:notesMasterId r:id="rId15"/>
  </p:notesMasterIdLst>
  <p:sldIdLst>
    <p:sldId id="256" r:id="rId2"/>
    <p:sldId id="257" r:id="rId3"/>
    <p:sldId id="259" r:id="rId4"/>
    <p:sldId id="260" r:id="rId5"/>
    <p:sldId id="261" r:id="rId6"/>
    <p:sldId id="269" r:id="rId7"/>
    <p:sldId id="262" r:id="rId8"/>
    <p:sldId id="263" r:id="rId9"/>
    <p:sldId id="264" r:id="rId10"/>
    <p:sldId id="265" r:id="rId11"/>
    <p:sldId id="266" r:id="rId12"/>
    <p:sldId id="267" r:id="rId13"/>
    <p:sldId id="268" r:id="rId14"/>
  </p:sldIdLst>
  <p:sldSz cx="9144000" cy="6858000" type="screen4x3"/>
  <p:notesSz cx="7010400" cy="92964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76300" autoAdjust="0"/>
  </p:normalViewPr>
  <p:slideViewPr>
    <p:cSldViewPr snapToGrid="0" snapToObjects="1">
      <p:cViewPr varScale="1">
        <p:scale>
          <a:sx n="68" d="100"/>
          <a:sy n="68" d="100"/>
        </p:scale>
        <p:origin x="1882" y="58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notesMaster" Target="notesMasters/notesMaster1.xml"/><Relationship Id="rId10" Type="http://schemas.openxmlformats.org/officeDocument/2006/relationships/slide" Target="slides/slide9.xml"/><Relationship Id="rId19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8475" cy="46513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70338" y="0"/>
            <a:ext cx="3038475" cy="46513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CF8551D1-B939-FD44-8FF5-2AB732185A7B}" type="datetimeFigureOut">
              <a:rPr lang="en-US" smtClean="0"/>
              <a:t>7/26/2017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81100" y="696913"/>
            <a:ext cx="4648200" cy="348615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01675" y="4416425"/>
            <a:ext cx="5607050" cy="4183063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AU" smtClean="0"/>
              <a:t>Click to edit Master text styles</a:t>
            </a:r>
          </a:p>
          <a:p>
            <a:pPr lvl="1"/>
            <a:r>
              <a:rPr lang="en-AU" smtClean="0"/>
              <a:t>Second level</a:t>
            </a:r>
          </a:p>
          <a:p>
            <a:pPr lvl="2"/>
            <a:r>
              <a:rPr lang="en-AU" smtClean="0"/>
              <a:t>Third level</a:t>
            </a:r>
          </a:p>
          <a:p>
            <a:pPr lvl="3"/>
            <a:r>
              <a:rPr lang="en-AU" smtClean="0"/>
              <a:t>Fourth level</a:t>
            </a:r>
          </a:p>
          <a:p>
            <a:pPr lvl="4"/>
            <a:r>
              <a:rPr lang="en-AU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829675"/>
            <a:ext cx="3038475" cy="465138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70338" y="8829675"/>
            <a:ext cx="3038475" cy="465138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0E1C339B-1E02-5745-B151-5651E269E42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66622507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 smtClean="0"/>
              <a:t>Surface area (SA): the size of the external area</a:t>
            </a:r>
          </a:p>
          <a:p>
            <a:r>
              <a:rPr lang="en-US" dirty="0" smtClean="0"/>
              <a:t>Volume</a:t>
            </a:r>
            <a:r>
              <a:rPr lang="en-US" baseline="0" dirty="0" smtClean="0"/>
              <a:t> (V): Is the 3D space a shape occupies </a:t>
            </a:r>
          </a:p>
          <a:p>
            <a:r>
              <a:rPr lang="en-US" baseline="0" dirty="0" smtClean="0"/>
              <a:t>SA to V ratio: is the amount of surface area an object has relative to its volume </a:t>
            </a:r>
            <a:endParaRPr lang="en-US" dirty="0" smtClean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E1C339B-1E02-5745-B151-5651E269E42A}" type="slidenum">
              <a:rPr lang="en-US" smtClean="0"/>
              <a:t>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81250426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AU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E1C339B-1E02-5745-B151-5651E269E42A}" type="slidenum">
              <a:rPr lang="en-US" smtClean="0"/>
              <a:t>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52144205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AU" dirty="0" smtClean="0"/>
              <a:t>A single</a:t>
            </a:r>
            <a:r>
              <a:rPr lang="en-AU" baseline="0" dirty="0" smtClean="0"/>
              <a:t> celled organism that lacks any membrane bound organelles</a:t>
            </a:r>
          </a:p>
          <a:p>
            <a:r>
              <a:rPr lang="en-AU" baseline="0" dirty="0" err="1" smtClean="0"/>
              <a:t>Eg</a:t>
            </a:r>
            <a:r>
              <a:rPr lang="en-AU" baseline="0" dirty="0" smtClean="0"/>
              <a:t> bacteria</a:t>
            </a:r>
          </a:p>
          <a:p>
            <a:endParaRPr lang="en-AU" baseline="0" dirty="0" smtClean="0"/>
          </a:p>
          <a:p>
            <a:pPr marL="0" marR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AU" dirty="0" smtClean="0"/>
              <a:t>An organism whose cells contain membrane bound organelles. </a:t>
            </a:r>
            <a:r>
              <a:rPr lang="en-AU" dirty="0" err="1" smtClean="0"/>
              <a:t>Eg</a:t>
            </a:r>
            <a:r>
              <a:rPr lang="en-AU" dirty="0" smtClean="0"/>
              <a:t>. A nucleus </a:t>
            </a:r>
          </a:p>
          <a:p>
            <a:r>
              <a:rPr lang="en-AU" baseline="0" dirty="0" smtClean="0"/>
              <a:t>Most are multicellular (except some </a:t>
            </a:r>
            <a:r>
              <a:rPr lang="en-AU" baseline="0" dirty="0" err="1" smtClean="0"/>
              <a:t>protists</a:t>
            </a:r>
            <a:r>
              <a:rPr lang="en-AU" baseline="0" dirty="0" smtClean="0"/>
              <a:t>). All animal and plants are eukaryotic 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E1C339B-1E02-5745-B151-5651E269E42A}" type="slidenum">
              <a:rPr lang="en-US" smtClean="0"/>
              <a:t>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93868275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905000"/>
            <a:ext cx="7543800" cy="2593975"/>
          </a:xfrm>
        </p:spPr>
        <p:txBody>
          <a:bodyPr anchor="b"/>
          <a:lstStyle>
            <a:lvl1pPr>
              <a:defRPr sz="6600">
                <a:ln>
                  <a:noFill/>
                </a:ln>
                <a:solidFill>
                  <a:schemeClr val="tx2"/>
                </a:solidFill>
              </a:defRPr>
            </a:lvl1pPr>
          </a:lstStyle>
          <a:p>
            <a:r>
              <a:rPr lang="en-AU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85800" y="4572000"/>
            <a:ext cx="6461760" cy="1066800"/>
          </a:xfrm>
        </p:spPr>
        <p:txBody>
          <a:bodyPr anchor="t">
            <a:normAutofit/>
          </a:bodyPr>
          <a:lstStyle>
            <a:lvl1pPr marL="0" indent="0" algn="l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AU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4AF466F-BDA4-4F18-9C7B-FF0A9A1B0E80}" type="datetime1">
              <a:rPr lang="en-US" smtClean="0"/>
              <a:pPr/>
              <a:t>7/26/2017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E2D2B3B-882E-40F3-A32F-6DD516915044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AU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AU" smtClean="0"/>
              <a:t>Click to edit Master text styles</a:t>
            </a:r>
          </a:p>
          <a:p>
            <a:pPr lvl="1"/>
            <a:r>
              <a:rPr lang="en-AU" smtClean="0"/>
              <a:t>Second level</a:t>
            </a:r>
          </a:p>
          <a:p>
            <a:pPr lvl="2"/>
            <a:r>
              <a:rPr lang="en-AU" smtClean="0"/>
              <a:t>Third level</a:t>
            </a:r>
          </a:p>
          <a:p>
            <a:pPr lvl="3"/>
            <a:r>
              <a:rPr lang="en-AU" smtClean="0"/>
              <a:t>Fourth level</a:t>
            </a:r>
          </a:p>
          <a:p>
            <a:pPr lvl="4"/>
            <a:r>
              <a:rPr lang="en-AU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EF607B-A47E-422C-9BEF-122CCDB7C526}" type="datetime1">
              <a:rPr lang="en-US" smtClean="0"/>
              <a:pPr/>
              <a:t>7/26/2017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E2D2B3B-882E-40F3-A32F-6DD51691504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5486400"/>
            <a:ext cx="7659687" cy="1168400"/>
          </a:xfrm>
        </p:spPr>
        <p:txBody>
          <a:bodyPr anchor="t"/>
          <a:lstStyle>
            <a:lvl1pPr algn="l">
              <a:defRPr sz="3600" b="0" cap="all"/>
            </a:lvl1pPr>
          </a:lstStyle>
          <a:p>
            <a:r>
              <a:rPr lang="en-AU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3852863"/>
            <a:ext cx="6135687" cy="1633538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AU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A9A7CB-BEE6-4F99-898E-913F06E8E125}" type="datetime1">
              <a:rPr lang="en-US" smtClean="0"/>
              <a:pPr/>
              <a:t>7/26/2017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E2D2B3B-882E-40F3-A32F-6DD51691504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AU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536192"/>
            <a:ext cx="3657600" cy="4590288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AU" smtClean="0"/>
              <a:t>Click to edit Master text styles</a:t>
            </a:r>
          </a:p>
          <a:p>
            <a:pPr lvl="1"/>
            <a:r>
              <a:rPr lang="en-AU" smtClean="0"/>
              <a:t>Second level</a:t>
            </a:r>
          </a:p>
          <a:p>
            <a:pPr lvl="2"/>
            <a:r>
              <a:rPr lang="en-AU" smtClean="0"/>
              <a:t>Third level</a:t>
            </a:r>
          </a:p>
          <a:p>
            <a:pPr lvl="3"/>
            <a:r>
              <a:rPr lang="en-AU" smtClean="0"/>
              <a:t>Fourth level</a:t>
            </a:r>
          </a:p>
          <a:p>
            <a:pPr lvl="4"/>
            <a:r>
              <a:rPr lang="en-AU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419600" y="1536192"/>
            <a:ext cx="3657600" cy="4590288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AU" smtClean="0"/>
              <a:t>Click to edit Master text styles</a:t>
            </a:r>
          </a:p>
          <a:p>
            <a:pPr lvl="1"/>
            <a:r>
              <a:rPr lang="en-AU" smtClean="0"/>
              <a:t>Second level</a:t>
            </a:r>
          </a:p>
          <a:p>
            <a:pPr lvl="2"/>
            <a:r>
              <a:rPr lang="en-AU" smtClean="0"/>
              <a:t>Third level</a:t>
            </a:r>
          </a:p>
          <a:p>
            <a:pPr lvl="3"/>
            <a:r>
              <a:rPr lang="en-AU" smtClean="0"/>
              <a:t>Fourth level</a:t>
            </a:r>
          </a:p>
          <a:p>
            <a:pPr lvl="4"/>
            <a:r>
              <a:rPr lang="en-AU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EE300C-6FC5-4FC3-AF1A-075E4F50620D}" type="datetime1">
              <a:rPr lang="en-US" smtClean="0"/>
              <a:pPr/>
              <a:t>7/26/2017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E2D2B3B-882E-40F3-A32F-6DD51691504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AU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3657600" cy="639762"/>
          </a:xfrm>
        </p:spPr>
        <p:txBody>
          <a:bodyPr anchor="b">
            <a:noAutofit/>
          </a:bodyPr>
          <a:lstStyle>
            <a:lvl1pPr marL="0" indent="0" algn="ctr">
              <a:buNone/>
              <a:defRPr sz="2000" b="1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AU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3657600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AU" smtClean="0"/>
              <a:t>Click to edit Master text styles</a:t>
            </a:r>
          </a:p>
          <a:p>
            <a:pPr lvl="1"/>
            <a:r>
              <a:rPr lang="en-AU" smtClean="0"/>
              <a:t>Second level</a:t>
            </a:r>
          </a:p>
          <a:p>
            <a:pPr lvl="2"/>
            <a:r>
              <a:rPr lang="en-AU" smtClean="0"/>
              <a:t>Third level</a:t>
            </a:r>
          </a:p>
          <a:p>
            <a:pPr lvl="3"/>
            <a:r>
              <a:rPr lang="en-AU" smtClean="0"/>
              <a:t>Fourth level</a:t>
            </a:r>
          </a:p>
          <a:p>
            <a:pPr lvl="4"/>
            <a:r>
              <a:rPr lang="en-AU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419600" y="1535113"/>
            <a:ext cx="3657600" cy="639762"/>
          </a:xfrm>
        </p:spPr>
        <p:txBody>
          <a:bodyPr anchor="b">
            <a:noAutofit/>
          </a:bodyPr>
          <a:lstStyle>
            <a:lvl1pPr marL="0" indent="0" algn="ctr">
              <a:buNone/>
              <a:defRPr sz="2000" b="1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AU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419600" y="2174875"/>
            <a:ext cx="3657600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AU" smtClean="0"/>
              <a:t>Click to edit Master text styles</a:t>
            </a:r>
          </a:p>
          <a:p>
            <a:pPr lvl="1"/>
            <a:r>
              <a:rPr lang="en-AU" smtClean="0"/>
              <a:t>Second level</a:t>
            </a:r>
          </a:p>
          <a:p>
            <a:pPr lvl="2"/>
            <a:r>
              <a:rPr lang="en-AU" smtClean="0"/>
              <a:t>Third level</a:t>
            </a:r>
          </a:p>
          <a:p>
            <a:pPr lvl="3"/>
            <a:r>
              <a:rPr lang="en-AU" smtClean="0"/>
              <a:t>Fourth level</a:t>
            </a:r>
          </a:p>
          <a:p>
            <a:pPr lvl="4"/>
            <a:r>
              <a:rPr lang="en-AU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50D295D-4A77-4DEB-B04C-9F4282A8BC04}" type="datetime1">
              <a:rPr lang="en-US" smtClean="0"/>
              <a:pPr/>
              <a:t>7/26/2017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E2D2B3B-882E-40F3-A32F-6DD51691504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AU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2B28685-4D0C-42D5-8013-B5904CD1FCBC}" type="datetime1">
              <a:rPr lang="en-US" smtClean="0"/>
              <a:pPr/>
              <a:t>7/26/2017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E2D2B3B-882E-40F3-A32F-6DD51691504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DF226C0-9885-4BA9-BBFA-A52CBFEBB775}" type="datetime1">
              <a:rPr lang="en-US" smtClean="0"/>
              <a:pPr/>
              <a:t>7/26/2017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E2D2B3B-882E-40F3-A32F-6DD51691504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4801" y="5495544"/>
            <a:ext cx="7772400" cy="594360"/>
          </a:xfrm>
        </p:spPr>
        <p:txBody>
          <a:bodyPr anchor="b"/>
          <a:lstStyle>
            <a:lvl1pPr algn="ctr">
              <a:defRPr sz="2200" b="1"/>
            </a:lvl1pPr>
          </a:lstStyle>
          <a:p>
            <a:r>
              <a:rPr lang="en-AU" smtClean="0"/>
              <a:t>Click to edit Master title style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304799" y="6096000"/>
            <a:ext cx="7772401" cy="609600"/>
          </a:xfrm>
        </p:spPr>
        <p:txBody>
          <a:bodyPr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AU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BEE1B38-C5EB-4D66-9137-0AFE9CDEDE8F}" type="datetime1">
              <a:rPr lang="en-US" smtClean="0"/>
              <a:pPr/>
              <a:t>7/26/2017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E2D2B3B-882E-40F3-A32F-6DD516915044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9" name="Content Placeholder 8"/>
          <p:cNvSpPr>
            <a:spLocks noGrp="1"/>
          </p:cNvSpPr>
          <p:nvPr>
            <p:ph sz="quarter" idx="13"/>
          </p:nvPr>
        </p:nvSpPr>
        <p:spPr>
          <a:xfrm>
            <a:off x="304800" y="381000"/>
            <a:ext cx="7772400" cy="4942840"/>
          </a:xfrm>
        </p:spPr>
        <p:txBody>
          <a:bodyPr/>
          <a:lstStyle/>
          <a:p>
            <a:pPr lvl="0"/>
            <a:r>
              <a:rPr lang="en-AU" smtClean="0"/>
              <a:t>Click to edit Master text styles</a:t>
            </a:r>
          </a:p>
          <a:p>
            <a:pPr lvl="1"/>
            <a:r>
              <a:rPr lang="en-AU" smtClean="0"/>
              <a:t>Second level</a:t>
            </a:r>
          </a:p>
          <a:p>
            <a:pPr lvl="2"/>
            <a:r>
              <a:rPr lang="en-AU" smtClean="0"/>
              <a:t>Third level</a:t>
            </a:r>
          </a:p>
          <a:p>
            <a:pPr lvl="3"/>
            <a:r>
              <a:rPr lang="en-AU" smtClean="0"/>
              <a:t>Fourth level</a:t>
            </a:r>
          </a:p>
          <a:p>
            <a:pPr lvl="4"/>
            <a:r>
              <a:rPr lang="en-AU" smtClean="0"/>
              <a:t>Fifth level</a:t>
            </a:r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1752" y="5495278"/>
            <a:ext cx="7772400" cy="594626"/>
          </a:xfrm>
        </p:spPr>
        <p:txBody>
          <a:bodyPr anchor="b"/>
          <a:lstStyle>
            <a:lvl1pPr algn="ctr">
              <a:defRPr sz="2200" b="1">
                <a:ln>
                  <a:noFill/>
                </a:ln>
                <a:solidFill>
                  <a:schemeClr val="tx2"/>
                </a:solidFill>
              </a:defRPr>
            </a:lvl1pPr>
          </a:lstStyle>
          <a:p>
            <a:r>
              <a:rPr lang="en-AU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0" y="0"/>
            <a:ext cx="8458200" cy="54864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AU" smtClean="0"/>
              <a:t>Drag picture to placeholder or click icon to add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301752" y="6096000"/>
            <a:ext cx="7772400" cy="612648"/>
          </a:xfrm>
        </p:spPr>
        <p:txBody>
          <a:bodyPr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AU" smtClean="0"/>
              <a:t>Click to edit Master text styles</a:t>
            </a:r>
          </a:p>
        </p:txBody>
      </p:sp>
      <p:sp>
        <p:nvSpPr>
          <p:cNvPr id="8" name="Date Placeholder 7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27B613C-1AD7-49D3-885D-F654C5CDBAA6}" type="datetime1">
              <a:rPr lang="en-US" smtClean="0"/>
              <a:pPr/>
              <a:t>7/26/2017</a:t>
            </a:fld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6E2D2B3B-882E-40F3-A32F-6DD516915044}" type="slidenum">
              <a:rPr lang="en-US" smtClean="0"/>
              <a:pPr/>
              <a:t>‹#›</a:t>
            </a:fld>
            <a:endParaRPr lang="en-US" dirty="0"/>
          </a:p>
        </p:txBody>
      </p:sp>
      <p:sp>
        <p:nvSpPr>
          <p:cNvPr id="10" name="Footer Placeholder 9"/>
          <p:cNvSpPr>
            <a:spLocks noGrp="1"/>
          </p:cNvSpPr>
          <p:nvPr>
            <p:ph type="ftr" sz="quarter" idx="12"/>
          </p:nvPr>
        </p:nvSpPr>
        <p:spPr/>
        <p:txBody>
          <a:bodyPr/>
          <a:lstStyle/>
          <a:p>
            <a:endParaRPr lang="en-US" dirty="0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AU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AU" smtClean="0"/>
              <a:t>Click to edit Master text styles</a:t>
            </a:r>
          </a:p>
          <a:p>
            <a:pPr lvl="1"/>
            <a:r>
              <a:rPr lang="en-AU" smtClean="0"/>
              <a:t>Second level</a:t>
            </a:r>
          </a:p>
          <a:p>
            <a:pPr lvl="2"/>
            <a:r>
              <a:rPr lang="en-AU" smtClean="0"/>
              <a:t>Third level</a:t>
            </a:r>
          </a:p>
          <a:p>
            <a:pPr lvl="3"/>
            <a:r>
              <a:rPr lang="en-AU" smtClean="0"/>
              <a:t>Fourth level</a:t>
            </a:r>
          </a:p>
          <a:p>
            <a:pPr lvl="4"/>
            <a:r>
              <a:rPr lang="en-AU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8FB4290-6522-4139-852E-05BD9E7F0D2E}" type="datetime1">
              <a:rPr lang="en-US" smtClean="0"/>
              <a:pPr/>
              <a:t>7/26/2017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E2D2B3B-882E-40F3-A32F-6DD51691504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1752600" cy="5851525"/>
          </a:xfrm>
        </p:spPr>
        <p:txBody>
          <a:bodyPr vert="eaVert" anchor="b" anchorCtr="0"/>
          <a:lstStyle/>
          <a:p>
            <a:r>
              <a:rPr lang="en-AU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AU" smtClean="0"/>
              <a:t>Click to edit Master text styles</a:t>
            </a:r>
          </a:p>
          <a:p>
            <a:pPr lvl="1"/>
            <a:r>
              <a:rPr lang="en-AU" smtClean="0"/>
              <a:t>Second level</a:t>
            </a:r>
          </a:p>
          <a:p>
            <a:pPr lvl="2"/>
            <a:r>
              <a:rPr lang="en-AU" smtClean="0"/>
              <a:t>Third level</a:t>
            </a:r>
          </a:p>
          <a:p>
            <a:pPr lvl="3"/>
            <a:r>
              <a:rPr lang="en-AU" smtClean="0"/>
              <a:t>Fourth level</a:t>
            </a:r>
          </a:p>
          <a:p>
            <a:pPr lvl="4"/>
            <a:r>
              <a:rPr lang="en-AU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AB955F9-81EA-47C5-8059-9E5C2B437C70}" type="datetime1">
              <a:rPr lang="en-US" smtClean="0"/>
              <a:pPr/>
              <a:t>7/26/2017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E2D2B3B-882E-40F3-A32F-6DD51691504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76200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r>
              <a:rPr lang="en-AU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7620000" cy="48006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AU" smtClean="0"/>
              <a:t>Click to edit Master text styles</a:t>
            </a:r>
          </a:p>
          <a:p>
            <a:pPr lvl="1"/>
            <a:r>
              <a:rPr lang="en-AU" smtClean="0"/>
              <a:t>Second level</a:t>
            </a:r>
          </a:p>
          <a:p>
            <a:pPr lvl="2"/>
            <a:r>
              <a:rPr lang="en-AU" smtClean="0"/>
              <a:t>Third level</a:t>
            </a:r>
          </a:p>
          <a:p>
            <a:pPr lvl="3"/>
            <a:r>
              <a:rPr lang="en-AU" smtClean="0"/>
              <a:t>Fourth level</a:t>
            </a:r>
          </a:p>
          <a:p>
            <a:pPr lvl="4"/>
            <a:r>
              <a:rPr lang="en-AU" smtClean="0"/>
              <a:t>Fifth level</a:t>
            </a:r>
            <a:endParaRPr lang="en-US" dirty="0"/>
          </a:p>
        </p:txBody>
      </p:sp>
      <p:sp>
        <p:nvSpPr>
          <p:cNvPr id="7" name="Rectangle 6"/>
          <p:cNvSpPr/>
          <p:nvPr/>
        </p:nvSpPr>
        <p:spPr>
          <a:xfrm>
            <a:off x="8458200" y="0"/>
            <a:ext cx="685800" cy="6858000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Rectangle 7"/>
          <p:cNvSpPr/>
          <p:nvPr/>
        </p:nvSpPr>
        <p:spPr>
          <a:xfrm>
            <a:off x="8458200" y="5486400"/>
            <a:ext cx="685800" cy="6858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531788" y="5648960"/>
            <a:ext cx="548640" cy="396240"/>
          </a:xfrm>
          <a:prstGeom prst="bracketPair">
            <a:avLst>
              <a:gd name="adj" fmla="val 17949"/>
            </a:avLst>
          </a:prstGeom>
          <a:ln w="19050">
            <a:solidFill>
              <a:srgbClr val="FFFFFF"/>
            </a:solidFill>
          </a:ln>
        </p:spPr>
        <p:txBody>
          <a:bodyPr vert="horz" lIns="0" tIns="0" rIns="0" bIns="0" rtlCol="0" anchor="ctr"/>
          <a:lstStyle>
            <a:lvl1pPr algn="ctr">
              <a:defRPr sz="1800">
                <a:solidFill>
                  <a:srgbClr val="FFFFFF"/>
                </a:solidFill>
              </a:defRPr>
            </a:lvl1pPr>
          </a:lstStyle>
          <a:p>
            <a:fld id="{6E2D2B3B-882E-40F3-A32F-6DD516915044}" type="slidenum">
              <a:rPr lang="en-US" smtClean="0"/>
              <a:pPr/>
              <a:t>‹#›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 rot="16200000">
            <a:off x="7586910" y="4048760"/>
            <a:ext cx="2367281" cy="36576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bg2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 rot="16200000">
            <a:off x="7551351" y="1645920"/>
            <a:ext cx="2438399" cy="36576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bg2"/>
                </a:solidFill>
              </a:defRPr>
            </a:lvl1pPr>
          </a:lstStyle>
          <a:p>
            <a:fld id="{327B613C-1AD7-49D3-885D-F654C5CDBAA6}" type="datetime1">
              <a:rPr lang="en-US" smtClean="0"/>
              <a:pPr/>
              <a:t>7/26/2017</a:t>
            </a:fld>
            <a:endParaRPr lang="en-US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951" r:id="rId1"/>
    <p:sldLayoutId id="2147483952" r:id="rId2"/>
    <p:sldLayoutId id="2147483953" r:id="rId3"/>
    <p:sldLayoutId id="2147483954" r:id="rId4"/>
    <p:sldLayoutId id="2147483955" r:id="rId5"/>
    <p:sldLayoutId id="2147483956" r:id="rId6"/>
    <p:sldLayoutId id="2147483957" r:id="rId7"/>
    <p:sldLayoutId id="2147483958" r:id="rId8"/>
    <p:sldLayoutId id="2147483959" r:id="rId9"/>
    <p:sldLayoutId id="2147483960" r:id="rId10"/>
    <p:sldLayoutId id="2147483961" r:id="rId11"/>
  </p:sldLayoutIdLst>
  <p:hf sldNum="0" hdr="0" ftr="0" dt="0"/>
  <p:txStyles>
    <p:titleStyle>
      <a:lvl1pPr algn="l" defTabSz="914400" rtl="0" eaLnBrk="1" latinLnBrk="0" hangingPunct="1">
        <a:spcBef>
          <a:spcPct val="0"/>
        </a:spcBef>
        <a:buNone/>
        <a:defRPr sz="4600" kern="1200" cap="none" spc="-100" baseline="0">
          <a:ln>
            <a:noFill/>
          </a:ln>
          <a:solidFill>
            <a:schemeClr val="tx2"/>
          </a:solidFill>
          <a:effectLst/>
          <a:latin typeface="+mj-lt"/>
          <a:ea typeface="+mj-ea"/>
          <a:cs typeface="+mj-cs"/>
        </a:defRPr>
      </a:lvl1pPr>
    </p:titleStyle>
    <p:bodyStyle>
      <a:lvl1pPr marL="342900" indent="-22860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2200" kern="1200">
          <a:solidFill>
            <a:schemeClr val="tx1"/>
          </a:solidFill>
          <a:latin typeface="+mn-lt"/>
          <a:ea typeface="+mn-ea"/>
          <a:cs typeface="+mn-cs"/>
        </a:defRPr>
      </a:lvl1pPr>
      <a:lvl2pPr marL="640080" indent="-228600" algn="l" defTabSz="914400" rtl="0" eaLnBrk="1" latinLnBrk="0" hangingPunct="1">
        <a:spcBef>
          <a:spcPct val="20000"/>
        </a:spcBef>
        <a:buClr>
          <a:schemeClr val="accent2"/>
        </a:buClr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2pPr>
      <a:lvl3pPr marL="1005840" indent="-228600" algn="l" defTabSz="914400" rtl="0" eaLnBrk="1" latinLnBrk="0" hangingPunct="1">
        <a:spcBef>
          <a:spcPct val="20000"/>
        </a:spcBef>
        <a:buClr>
          <a:schemeClr val="accent3"/>
        </a:buClr>
        <a:buFont typeface="Arial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280160" indent="-228600" algn="l" defTabSz="914400" rtl="0" eaLnBrk="1" latinLnBrk="0" hangingPunct="1">
        <a:spcBef>
          <a:spcPct val="20000"/>
        </a:spcBef>
        <a:buClr>
          <a:schemeClr val="accent4"/>
        </a:buClr>
        <a:buFont typeface="Arial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4pPr>
      <a:lvl5pPr marL="1554480" indent="-228600" algn="l" defTabSz="914400" rtl="0" eaLnBrk="1" latinLnBrk="0" hangingPunct="1">
        <a:spcBef>
          <a:spcPct val="20000"/>
        </a:spcBef>
        <a:buClr>
          <a:schemeClr val="accent5"/>
        </a:buClr>
        <a:buFont typeface="Arial" pitchFamily="34" charset="0"/>
        <a:buChar char="•"/>
        <a:defRPr sz="1400" kern="1200" baseline="0">
          <a:solidFill>
            <a:schemeClr val="tx1"/>
          </a:solidFill>
          <a:latin typeface="+mn-lt"/>
          <a:ea typeface="+mn-ea"/>
          <a:cs typeface="+mn-cs"/>
        </a:defRPr>
      </a:lvl5pPr>
      <a:lvl6pPr marL="1737360" indent="-18288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1400" kern="1200" baseline="0">
          <a:solidFill>
            <a:schemeClr val="tx1"/>
          </a:solidFill>
          <a:latin typeface="+mn-lt"/>
          <a:ea typeface="+mn-ea"/>
          <a:cs typeface="+mn-cs"/>
        </a:defRPr>
      </a:lvl6pPr>
      <a:lvl7pPr marL="1920240" indent="-182880" algn="l" defTabSz="914400" rtl="0" eaLnBrk="1" latinLnBrk="0" hangingPunct="1">
        <a:spcBef>
          <a:spcPct val="20000"/>
        </a:spcBef>
        <a:buClr>
          <a:schemeClr val="accent2"/>
        </a:buClr>
        <a:buFont typeface="Arial" pitchFamily="34" charset="0"/>
        <a:buChar char="•"/>
        <a:defRPr sz="1400" kern="1200">
          <a:solidFill>
            <a:schemeClr val="tx1"/>
          </a:solidFill>
          <a:latin typeface="+mn-lt"/>
          <a:ea typeface="+mn-ea"/>
          <a:cs typeface="+mn-cs"/>
        </a:defRPr>
      </a:lvl7pPr>
      <a:lvl8pPr marL="2103120" indent="-182880" algn="l" defTabSz="914400" rtl="0" eaLnBrk="1" latinLnBrk="0" hangingPunct="1">
        <a:spcBef>
          <a:spcPct val="20000"/>
        </a:spcBef>
        <a:buClr>
          <a:schemeClr val="accent3"/>
        </a:buClr>
        <a:buFont typeface="Arial" pitchFamily="34" charset="0"/>
        <a:buChar char="•"/>
        <a:defRPr sz="1400" kern="1200">
          <a:solidFill>
            <a:schemeClr val="tx1"/>
          </a:solidFill>
          <a:latin typeface="+mn-lt"/>
          <a:ea typeface="+mn-ea"/>
          <a:cs typeface="+mn-cs"/>
        </a:defRPr>
      </a:lvl8pPr>
      <a:lvl9pPr marL="2286000" indent="-182880" algn="l" defTabSz="914400" rtl="0" eaLnBrk="1" latinLnBrk="0" hangingPunct="1">
        <a:spcBef>
          <a:spcPct val="20000"/>
        </a:spcBef>
        <a:buClr>
          <a:schemeClr val="accent4"/>
        </a:buClr>
        <a:buFont typeface="Arial" pitchFamily="34" charset="0"/>
        <a:buChar char="•"/>
        <a:defRPr sz="14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dirty="0" smtClean="0"/>
              <a:t>Cell Structure and Function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en-US" dirty="0" smtClean="0"/>
              <a:t>Miss Gill, Stage 1 Biology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98777221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Key Ideas: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Understand that the cell is the smallest unit of independent life</a:t>
            </a:r>
          </a:p>
          <a:p>
            <a:r>
              <a:rPr lang="en-US" dirty="0" smtClean="0"/>
              <a:t>Explain the significance of surface area to volume ratio</a:t>
            </a:r>
          </a:p>
          <a:p>
            <a:r>
              <a:rPr lang="en-US" dirty="0" smtClean="0"/>
              <a:t>Compare Prokaryotic and eukaryotic cells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0906804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The Cell: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r>
              <a:rPr lang="en-US" dirty="0" smtClean="0"/>
              <a:t>Is the most ‘basic form of independent life’ </a:t>
            </a:r>
          </a:p>
          <a:p>
            <a:pPr marL="708660" lvl="2">
              <a:buClr>
                <a:schemeClr val="accent1"/>
              </a:buClr>
            </a:pPr>
            <a:r>
              <a:rPr lang="en-US" dirty="0" smtClean="0"/>
              <a:t>It contains small </a:t>
            </a:r>
            <a:r>
              <a:rPr lang="en-US" dirty="0"/>
              <a:t>membrane bound compartments that contains all the chemicals and molecules essential to life</a:t>
            </a:r>
          </a:p>
          <a:p>
            <a:endParaRPr lang="en-US" dirty="0"/>
          </a:p>
          <a:p>
            <a:r>
              <a:rPr lang="en-US" dirty="0" smtClean="0"/>
              <a:t>Often called the building block of life </a:t>
            </a:r>
          </a:p>
          <a:p>
            <a:pPr marL="114300" indent="0">
              <a:buNone/>
            </a:pPr>
            <a:endParaRPr lang="en-US" dirty="0" smtClean="0"/>
          </a:p>
          <a:p>
            <a:r>
              <a:rPr lang="en-US" dirty="0" smtClean="0"/>
              <a:t>New cells are formed only by division of preexisting cells</a:t>
            </a:r>
          </a:p>
          <a:p>
            <a:pPr marL="114300" indent="0">
              <a:buNone/>
            </a:pPr>
            <a:endParaRPr lang="en-US" dirty="0"/>
          </a:p>
          <a:p>
            <a:pPr marL="114300" indent="0">
              <a:buNone/>
            </a:pPr>
            <a:endParaRPr lang="en-US" dirty="0"/>
          </a:p>
          <a:p>
            <a:pPr marL="114300" indent="0">
              <a:buNone/>
            </a:pPr>
            <a:r>
              <a:rPr lang="en-US" dirty="0" smtClean="0"/>
              <a:t>What is a organism that only has 1 cell called? </a:t>
            </a:r>
          </a:p>
          <a:p>
            <a:pPr marL="114300" indent="0">
              <a:buNone/>
            </a:pPr>
            <a:endParaRPr lang="en-US" dirty="0"/>
          </a:p>
          <a:p>
            <a:pPr marL="114300" indent="0">
              <a:buNone/>
            </a:pPr>
            <a:endParaRPr lang="en-US" dirty="0" smtClean="0"/>
          </a:p>
          <a:p>
            <a:pPr marL="114300" indent="0">
              <a:buNone/>
            </a:pPr>
            <a:r>
              <a:rPr lang="en-US" dirty="0" smtClean="0"/>
              <a:t>What is an organism that is made up of many cells called? </a:t>
            </a:r>
          </a:p>
        </p:txBody>
      </p:sp>
    </p:spTree>
    <p:extLst>
      <p:ext uri="{BB962C8B-B14F-4D97-AF65-F5344CB8AC3E}">
        <p14:creationId xmlns:p14="http://schemas.microsoft.com/office/powerpoint/2010/main" val="398196944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Cell size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Cells are very small</a:t>
            </a:r>
          </a:p>
          <a:p>
            <a:r>
              <a:rPr lang="en-US" dirty="0" smtClean="0"/>
              <a:t>They can only be seen under a light microscope</a:t>
            </a:r>
          </a:p>
          <a:p>
            <a:endParaRPr lang="en-US" dirty="0"/>
          </a:p>
          <a:p>
            <a:endParaRPr lang="en-US" dirty="0" smtClean="0"/>
          </a:p>
          <a:p>
            <a:pPr marL="114300" indent="0">
              <a:buNone/>
            </a:pPr>
            <a:r>
              <a:rPr lang="en-US" dirty="0" smtClean="0"/>
              <a:t>Discuss with </a:t>
            </a:r>
            <a:r>
              <a:rPr lang="en-US" dirty="0" smtClean="0"/>
              <a:t>your </a:t>
            </a:r>
            <a:r>
              <a:rPr lang="en-US" dirty="0" smtClean="0"/>
              <a:t>partner:</a:t>
            </a:r>
          </a:p>
          <a:p>
            <a:pPr marL="114300" indent="0">
              <a:buNone/>
            </a:pPr>
            <a:r>
              <a:rPr lang="en-US" dirty="0" smtClean="0"/>
              <a:t>Why are cells so small? What is the benefit of them being small?</a:t>
            </a:r>
          </a:p>
          <a:p>
            <a:pPr marL="114300" indent="0">
              <a:buNone/>
            </a:pPr>
            <a:endParaRPr lang="en-US" dirty="0"/>
          </a:p>
          <a:p>
            <a:pPr marL="11430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1175679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Surface area to Volume ratio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11430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6260811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AU" dirty="0"/>
              <a:t>https://www.youtube.com/watch?v=wuXSEOKNxN8</a:t>
            </a:r>
          </a:p>
        </p:txBody>
      </p:sp>
    </p:spTree>
    <p:extLst>
      <p:ext uri="{BB962C8B-B14F-4D97-AF65-F5344CB8AC3E}">
        <p14:creationId xmlns:p14="http://schemas.microsoft.com/office/powerpoint/2010/main" val="68076971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Why are cell so small?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Smaller object have larger surface area to volume ratios</a:t>
            </a:r>
          </a:p>
          <a:p>
            <a:pPr marL="114300" indent="0">
              <a:buNone/>
            </a:pPr>
            <a:endParaRPr lang="en-US" dirty="0"/>
          </a:p>
          <a:p>
            <a:r>
              <a:rPr lang="en-US" dirty="0" smtClean="0"/>
              <a:t>Cells must exchange materials with their external environment </a:t>
            </a:r>
            <a:r>
              <a:rPr lang="en-US" dirty="0" err="1" smtClean="0"/>
              <a:t>eg</a:t>
            </a:r>
            <a:r>
              <a:rPr lang="en-US" dirty="0" smtClean="0"/>
              <a:t>. Glucose and oxygen are obtained from the outside and carbon dioxide is released into the outside</a:t>
            </a:r>
          </a:p>
          <a:p>
            <a:r>
              <a:rPr lang="en-US" dirty="0" smtClean="0"/>
              <a:t>All these materials must to pass through the outside area (the cell membrane) </a:t>
            </a:r>
          </a:p>
          <a:p>
            <a:pPr marL="114300" indent="0">
              <a:buNone/>
            </a:pPr>
            <a:endParaRPr lang="en-US" dirty="0"/>
          </a:p>
          <a:p>
            <a:r>
              <a:rPr lang="en-US" dirty="0" smtClean="0"/>
              <a:t>The larger the surface area of a cell the more materials that can be exchanged in a cell  </a:t>
            </a:r>
            <a:endParaRPr lang="en-US" dirty="0" smtClean="0"/>
          </a:p>
          <a:p>
            <a:pPr marL="114300" indent="0">
              <a:buNone/>
            </a:pPr>
            <a:endParaRPr lang="en-US" dirty="0" smtClean="0"/>
          </a:p>
          <a:p>
            <a:endParaRPr lang="en-US" dirty="0"/>
          </a:p>
          <a:p>
            <a:pPr marL="11430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961703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Types of cells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What is a Prokaryotic cell?</a:t>
            </a:r>
          </a:p>
          <a:p>
            <a:endParaRPr lang="en-US" dirty="0"/>
          </a:p>
          <a:p>
            <a:endParaRPr lang="en-US" dirty="0" smtClean="0"/>
          </a:p>
          <a:p>
            <a:endParaRPr lang="en-US" dirty="0"/>
          </a:p>
          <a:p>
            <a:endParaRPr lang="en-US" dirty="0" smtClean="0"/>
          </a:p>
          <a:p>
            <a:r>
              <a:rPr lang="en-US" dirty="0" smtClean="0"/>
              <a:t>What is a Eukaryotic cell?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9772107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AU" dirty="0" smtClean="0"/>
              <a:t>Prokaryotic</a:t>
            </a:r>
            <a:endParaRPr lang="en-AU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AU" dirty="0"/>
              <a:t>Prokaryotic cell </a:t>
            </a:r>
            <a:r>
              <a:rPr lang="en-AU" dirty="0" smtClean="0"/>
              <a:t>have their </a:t>
            </a:r>
            <a:r>
              <a:rPr lang="en-AU" dirty="0"/>
              <a:t>genetic material (DNA) organised into 1 circular chromosome in the cytoplasm</a:t>
            </a:r>
          </a:p>
          <a:p>
            <a:r>
              <a:rPr lang="en-AU" dirty="0"/>
              <a:t>Some simple organelles that do not have a membrane  </a:t>
            </a:r>
            <a:r>
              <a:rPr lang="en-AU" dirty="0" err="1"/>
              <a:t>eg</a:t>
            </a:r>
            <a:r>
              <a:rPr lang="en-AU" dirty="0"/>
              <a:t> ribosomes</a:t>
            </a:r>
          </a:p>
          <a:p>
            <a:r>
              <a:rPr lang="en-AU" dirty="0"/>
              <a:t>A cell wall that surrounds the cell membrane </a:t>
            </a:r>
          </a:p>
          <a:p>
            <a:pPr marL="114300" indent="0">
              <a:buNone/>
            </a:pPr>
            <a:endParaRPr lang="en-AU" dirty="0" smtClean="0"/>
          </a:p>
          <a:p>
            <a:pPr marL="114300" indent="0">
              <a:buNone/>
            </a:pPr>
            <a:endParaRPr lang="en-AU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032000" y="3619500"/>
            <a:ext cx="4064000" cy="27813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5558885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AU" dirty="0" smtClean="0"/>
              <a:t>Structures of Prokaryotic cells</a:t>
            </a:r>
            <a:endParaRPr lang="en-AU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80193" y="1757186"/>
            <a:ext cx="6895771" cy="398885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5505963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AU" dirty="0" smtClean="0"/>
              <a:t>Eukaryotic Cells </a:t>
            </a:r>
            <a:endParaRPr lang="en-AU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47511" y="1566333"/>
            <a:ext cx="7620000" cy="4800600"/>
          </a:xfrm>
        </p:spPr>
        <p:txBody>
          <a:bodyPr/>
          <a:lstStyle/>
          <a:p>
            <a:r>
              <a:rPr lang="en-AU" dirty="0" smtClean="0"/>
              <a:t>DNA is organised into many linear chromosomes in a membrane bound organelle called a nucleus </a:t>
            </a:r>
          </a:p>
          <a:p>
            <a:r>
              <a:rPr lang="en-AU" dirty="0" smtClean="0"/>
              <a:t>A variety of membrane-enclosed organelles. </a:t>
            </a:r>
            <a:r>
              <a:rPr lang="en-AU" dirty="0" err="1" smtClean="0"/>
              <a:t>Eg</a:t>
            </a:r>
            <a:r>
              <a:rPr lang="en-AU" dirty="0" smtClean="0"/>
              <a:t>. Endoplasmic reticulum </a:t>
            </a:r>
          </a:p>
          <a:p>
            <a:r>
              <a:rPr lang="en-AU" dirty="0" smtClean="0"/>
              <a:t>Also has simple organelles without a membrane </a:t>
            </a:r>
            <a:r>
              <a:rPr lang="en-AU" dirty="0" err="1" smtClean="0"/>
              <a:t>eg</a:t>
            </a:r>
            <a:r>
              <a:rPr lang="en-AU" dirty="0" smtClean="0"/>
              <a:t>. Ribosomes </a:t>
            </a:r>
          </a:p>
          <a:p>
            <a:pPr marL="114300" indent="0">
              <a:buNone/>
            </a:pPr>
            <a:endParaRPr lang="en-AU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877961" y="3769606"/>
            <a:ext cx="2552700" cy="22764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9075627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243137" y="-23813"/>
            <a:ext cx="4657725" cy="690562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1451859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AU" dirty="0" smtClean="0"/>
              <a:t>Exit ticket</a:t>
            </a:r>
            <a:endParaRPr lang="en-AU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AU" dirty="0" smtClean="0"/>
              <a:t>These exit tickets will be designed in a simular format to your exam questions</a:t>
            </a:r>
          </a:p>
          <a:p>
            <a:endParaRPr lang="en-AU" dirty="0"/>
          </a:p>
          <a:p>
            <a:r>
              <a:rPr lang="en-AU" dirty="0" smtClean="0"/>
              <a:t>They are allocated marks the same way your exam questions are</a:t>
            </a:r>
          </a:p>
          <a:p>
            <a:endParaRPr lang="en-AU" dirty="0" smtClean="0"/>
          </a:p>
          <a:p>
            <a:pPr marL="114300" indent="0">
              <a:buNone/>
            </a:pPr>
            <a:r>
              <a:rPr lang="en-AU" dirty="0" smtClean="0"/>
              <a:t>Short answer questions: </a:t>
            </a:r>
          </a:p>
          <a:p>
            <a:pPr lvl="1"/>
            <a:r>
              <a:rPr lang="en-AU" dirty="0" smtClean="0"/>
              <a:t>2 mark questions: 1 well expressed piece of information </a:t>
            </a:r>
          </a:p>
          <a:p>
            <a:pPr lvl="1"/>
            <a:r>
              <a:rPr lang="en-AU" dirty="0" smtClean="0"/>
              <a:t>4 marks: 2 relevant and connected pieces of information </a:t>
            </a:r>
          </a:p>
          <a:p>
            <a:pPr lvl="1"/>
            <a:endParaRPr lang="en-AU" dirty="0"/>
          </a:p>
          <a:p>
            <a:pPr lvl="1"/>
            <a:r>
              <a:rPr lang="en-AU" dirty="0" smtClean="0"/>
              <a:t>Spelling of biological terms must be correct to receive full marks </a:t>
            </a:r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223283548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Adjacency">
  <a:themeElements>
    <a:clrScheme name="Adjacency">
      <a:dk1>
        <a:srgbClr val="2F2B20"/>
      </a:dk1>
      <a:lt1>
        <a:srgbClr val="FFFFFF"/>
      </a:lt1>
      <a:dk2>
        <a:srgbClr val="675E47"/>
      </a:dk2>
      <a:lt2>
        <a:srgbClr val="DFDCB7"/>
      </a:lt2>
      <a:accent1>
        <a:srgbClr val="A9A57C"/>
      </a:accent1>
      <a:accent2>
        <a:srgbClr val="9CBEBD"/>
      </a:accent2>
      <a:accent3>
        <a:srgbClr val="D2CB6C"/>
      </a:accent3>
      <a:accent4>
        <a:srgbClr val="95A39D"/>
      </a:accent4>
      <a:accent5>
        <a:srgbClr val="C89F5D"/>
      </a:accent5>
      <a:accent6>
        <a:srgbClr val="B1A089"/>
      </a:accent6>
      <a:hlink>
        <a:srgbClr val="D25814"/>
      </a:hlink>
      <a:folHlink>
        <a:srgbClr val="849A0A"/>
      </a:folHlink>
    </a:clrScheme>
    <a:fontScheme name="Adjacency">
      <a:majorFont>
        <a:latin typeface="Cambria"/>
        <a:ea typeface=""/>
        <a:cs typeface=""/>
        <a:font script="Jpan" typeface="ＭＳ 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明朝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Adjacency">
      <a:fillStyleLst>
        <a:solidFill>
          <a:schemeClr val="phClr"/>
        </a:solidFill>
        <a:solidFill>
          <a:schemeClr val="phClr">
            <a:tint val="55000"/>
          </a:schemeClr>
        </a:solidFill>
        <a:solidFill>
          <a:schemeClr val="phClr"/>
        </a:solidFill>
      </a:fillStyleLst>
      <a:lnStyleLst>
        <a:ln w="12700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50800" dist="25400" algn="bl" rotWithShape="0">
              <a:srgbClr val="000000">
                <a:alpha val="60000"/>
              </a:srgbClr>
            </a:outerShdw>
          </a:effectLst>
        </a:effectStyle>
        <a:effectStyle>
          <a:effectLst/>
          <a:scene3d>
            <a:camera prst="orthographicFront">
              <a:rot lat="0" lon="0" rev="0"/>
            </a:camera>
            <a:lightRig rig="brightRoom" dir="tl">
              <a:rot lat="0" lon="0" rev="1800000"/>
            </a:lightRig>
          </a:scene3d>
          <a:sp3d contourW="10160" prstMaterial="dkEdge">
            <a:bevelT w="38100" h="50800" prst="angle"/>
            <a:contourClr>
              <a:schemeClr val="phClr">
                <a:shade val="40000"/>
                <a:satMod val="150000"/>
              </a:schemeClr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</a:schemeClr>
            </a:gs>
            <a:gs pos="75000">
              <a:schemeClr val="phClr">
                <a:shade val="100000"/>
                <a:satMod val="115000"/>
              </a:schemeClr>
            </a:gs>
            <a:gs pos="100000">
              <a:schemeClr val="phClr">
                <a:shade val="70000"/>
                <a:satMod val="130000"/>
              </a:schemeClr>
            </a:gs>
          </a:gsLst>
          <a:path path="circle">
            <a:fillToRect l="20000" t="50000" r="100000" b="50000"/>
          </a:path>
        </a:gradFill>
        <a:blipFill rotWithShape="1">
          <a:blip xmlns:r="http://schemas.openxmlformats.org/officeDocument/2006/relationships" r:embed="rId1">
            <a:duotone>
              <a:schemeClr val="phClr">
                <a:tint val="97000"/>
              </a:schemeClr>
              <a:schemeClr val="phClr">
                <a:shade val="96000"/>
              </a:schemeClr>
            </a:duotone>
          </a:blip>
          <a:tile tx="0" ty="0" sx="32000" sy="32000" flip="none" algn="tl"/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Adjacency.thmx</Template>
  <TotalTime>2034</TotalTime>
  <Words>462</Words>
  <Application>Microsoft Office PowerPoint</Application>
  <PresentationFormat>On-screen Show (4:3)</PresentationFormat>
  <Paragraphs>73</Paragraphs>
  <Slides>13</Slides>
  <Notes>3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13</vt:i4>
      </vt:variant>
    </vt:vector>
  </HeadingPairs>
  <TitlesOfParts>
    <vt:vector size="17" baseType="lpstr">
      <vt:lpstr>Arial</vt:lpstr>
      <vt:lpstr>Calibri</vt:lpstr>
      <vt:lpstr>Cambria</vt:lpstr>
      <vt:lpstr>Adjacency</vt:lpstr>
      <vt:lpstr>Cell Structure and Function</vt:lpstr>
      <vt:lpstr>Key Ideas:</vt:lpstr>
      <vt:lpstr>The Cell:</vt:lpstr>
      <vt:lpstr>Cell size</vt:lpstr>
      <vt:lpstr>Surface area to Volume ratio</vt:lpstr>
      <vt:lpstr>PowerPoint Presentation</vt:lpstr>
      <vt:lpstr>Why are cell so small?</vt:lpstr>
      <vt:lpstr>Types of cells</vt:lpstr>
      <vt:lpstr>Prokaryotic</vt:lpstr>
      <vt:lpstr>Structures of Prokaryotic cells</vt:lpstr>
      <vt:lpstr>Eukaryotic Cells </vt:lpstr>
      <vt:lpstr>PowerPoint Presentation</vt:lpstr>
      <vt:lpstr>Exit ticket</vt:lpstr>
    </vt:vector>
  </TitlesOfParts>
  <Company/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Cell Structure and Function</dc:title>
  <dc:creator>Stephanie Gill</dc:creator>
  <cp:lastModifiedBy>Stephanie Gill</cp:lastModifiedBy>
  <cp:revision>19</cp:revision>
  <dcterms:created xsi:type="dcterms:W3CDTF">2016-07-25T08:39:21Z</dcterms:created>
  <dcterms:modified xsi:type="dcterms:W3CDTF">2017-07-26T06:24:26Z</dcterms:modified>
</cp:coreProperties>
</file>